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7" r:id="rId5"/>
    <p:sldId id="266" r:id="rId6"/>
    <p:sldId id="288" r:id="rId7"/>
    <p:sldId id="287" r:id="rId8"/>
    <p:sldId id="286" r:id="rId9"/>
    <p:sldId id="285" r:id="rId10"/>
    <p:sldId id="284" r:id="rId11"/>
    <p:sldId id="283" r:id="rId12"/>
    <p:sldId id="289" r:id="rId13"/>
    <p:sldId id="282" r:id="rId14"/>
    <p:sldId id="291" r:id="rId15"/>
    <p:sldId id="281" r:id="rId16"/>
    <p:sldId id="280" r:id="rId17"/>
    <p:sldId id="279" r:id="rId18"/>
    <p:sldId id="278" r:id="rId19"/>
    <p:sldId id="29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5"/>
    <a:srgbClr val="002252"/>
    <a:srgbClr val="003DA5"/>
    <a:srgbClr val="0028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36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8E63B-A37B-4C77-9703-812FE62433A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B7D9A-0EC7-40DC-94B6-450DD7BB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09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144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C8ED8-BF27-76D2-D3D0-91050BA74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9397E2-4368-D656-2558-1FDD55775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BDE44A-5FE4-BCC1-383E-5BE132A29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21CF7-E2D6-757F-7940-7559B49E6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50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94F8A-AA96-C4BB-65C5-E6A2ACC6E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53B6B3-F07E-DA5B-38F6-7F5F15FC4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56A2A8-F1B7-6DBE-7332-74C4F988C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3A6F1-6193-ED64-B9EB-77799638C4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223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504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A1D7B-7E0B-73F1-AC2A-5DC98D766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08F58B-93B6-9A3C-83AB-A121635D51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E18B58-AB11-7202-3DAF-EC92D1FDDE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9E098-30B6-55F7-CBEE-A9E6A2C7BF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7A169-4A02-9A48-ADCA-B610408495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07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BB6CA-4302-4A56-95C6-0572EB90A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0BC9A-4425-4AFE-9419-C2700F430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AFCB0-69E4-4CF0-8573-FECC51697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BF9B-C3D1-4854-9958-F9D15A37EDD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41189-7FA3-4433-BBEE-80FBCF4F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C1259-E8F5-4D2D-8B14-AA0A88D62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7FB90-0145-47EA-B28F-458767DB5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8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722CA-FC9A-4895-9594-346DB507E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8B34D-E541-4ABA-BA82-2CE920B0E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0C771-4D6A-433C-B26D-8BE1ECE1F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BF9B-C3D1-4854-9958-F9D15A37EDD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F35A5-A4D2-4E7D-B102-7FFD5069F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EE2BD-0A40-4DF0-88EB-999610A8D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7FB90-0145-47EA-B28F-458767DB5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78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90BA8-9879-4F6C-8F7C-E39DD5A85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6EA27-8546-4540-96A7-C38B52948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D44EA-1210-4D33-AD43-105F3F84D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BF9B-C3D1-4854-9958-F9D15A37EDD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08672-C23E-4810-B417-721F48076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DF61A-A9CC-4940-BB11-69F5A822A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7FB90-0145-47EA-B28F-458767DB5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64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AAF59-83CF-49B8-A1F8-601EBB0EE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AE8F7-2530-4B4A-B718-C7DB28EFD8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6C93C0-8163-4881-9DBD-3D607BA3F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B9166-579A-4B40-AD80-EA3EBECDD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BF9B-C3D1-4854-9958-F9D15A37EDD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520717-7E84-4C2E-8C3E-8EEE573CD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9BDF6C-932A-4418-BB09-50C48677B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7FB90-0145-47EA-B28F-458767DB5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10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B89B8-825F-490B-A468-7471E02F5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59A08-DEB8-4DE1-A9D1-DE5EE799D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35BB-BE6C-4EBA-8114-9865A6E80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6C68B4-EF06-4A81-BE28-0AF593F157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76B59-0069-45DF-81AD-EE47A549E1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C84169-85C4-4216-A7B3-0FFABA58A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BF9B-C3D1-4854-9958-F9D15A37EDD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580CF4-49A9-4E4D-956F-A2F5F2A98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9EE349-1C7A-425E-9CF3-338CF435C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7FB90-0145-47EA-B28F-458767DB5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6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39E6A-3E55-4F1C-AEDD-1E7A3CB77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DEC08D-8C29-4B73-B7E0-9BAC08731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BF9B-C3D1-4854-9958-F9D15A37EDD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309C1F-9780-42F8-ABB2-641FA41BB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731649-0402-457D-936B-EBEE61AE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7FB90-0145-47EA-B28F-458767DB5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49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1ABD2D-A08E-4FC8-B955-429648556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BF9B-C3D1-4854-9958-F9D15A37EDD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FCC768-877B-4E09-8933-56ECB009C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207D4-4DDB-4007-9C72-FC7A0503A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7FB90-0145-47EA-B28F-458767DB5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0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8A6D1-38C7-4ACA-A5FC-90E67C5D3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D511C-6AF5-4E19-A16F-1BC1334D2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8BA59-D521-403C-9FBC-4C5218E4C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0D036-69F4-4325-8D5F-E9297BF09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BF9B-C3D1-4854-9958-F9D15A37EDD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8CCD8D-335A-471B-9EB6-2FD76CB90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270107-032E-4599-A528-EF4991D7B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7FB90-0145-47EA-B28F-458767DB5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8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AEDB4-19D9-4A6E-B12B-56491BCAB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9F24D9-3E6C-4735-9519-8117C8FD6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98FA8-550E-4620-81F2-7EE48B95B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B59B07-7C9D-43F2-B2B7-08CF1353C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BF9B-C3D1-4854-9958-F9D15A37EDD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DD7046-FCFA-4DBE-A883-FD8F5D64A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B3E37-3EB7-4B8E-A99C-6FF77999E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7FB90-0145-47EA-B28F-458767DB5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77FB2-6766-4070-AC5D-01D79F3AB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A1DA74-2430-41DE-A424-69A0946B49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57933-273E-40B5-A82B-9ABCDDF05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BF9B-C3D1-4854-9958-F9D15A37EDD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31153-8743-430F-9724-DA39BCBBA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DAC8D-1E59-497F-8C7B-4466BE46B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7FB90-0145-47EA-B28F-458767DB5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33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5D980B-7169-4FD6-904B-B3FCD93EF3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8627D6-7D3F-49D3-A84E-E87991D01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709A7-B3DC-4A08-9FD9-719255B8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BF9B-C3D1-4854-9958-F9D15A37EDD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09F37-F009-4CC2-95F5-8874669CA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A0B2C-1282-4B2A-8D02-CC83A42F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7FB90-0145-47EA-B28F-458767DB5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69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BCA2B0-35E2-4BCA-900D-A6AF20393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87EA62-363D-4A98-A21E-EBA382978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1C7B3-6958-4E6E-9B06-B59FE03F2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7BF9B-C3D1-4854-9958-F9D15A37EDD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EB4D8-CDDB-4712-9946-D96DD90F40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0AE7D-1DBB-4838-864F-7B9EAD39CC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7FB90-0145-47EA-B28F-458767DB5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4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239CA9-9948-CEC0-368D-0D8A50DFE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6000"/>
          </a:blip>
          <a:srcRect t="6000" b="13777"/>
          <a:stretch>
            <a:fillRect/>
          </a:stretch>
        </p:blipFill>
        <p:spPr>
          <a:xfrm>
            <a:off x="1" y="-19049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451F30-1A5C-86DC-DD97-B624AD326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775" y="2822902"/>
            <a:ext cx="10458450" cy="1017027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Graduation Requirements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672FD0-85E8-E6BC-F156-5C6166F94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39929"/>
            <a:ext cx="9144000" cy="827321"/>
          </a:xfrm>
        </p:spPr>
        <p:txBody>
          <a:bodyPr>
            <a:normAutofit fontScale="62500" lnSpcReduction="20000"/>
          </a:bodyPr>
          <a:lstStyle/>
          <a:p>
            <a:r>
              <a:rPr lang="en-US" sz="5100" i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An Annotated Guide to the GenEd Audit Sheet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67CF7C-F763-448B-9C0B-A01E6AD84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988" y="1350168"/>
            <a:ext cx="1008024" cy="124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52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AD-27A3-EA48-7E86-3529CFE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DAA309-3749-2856-A335-06D4FAB2D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2FE50-3438-484C-7DDF-4637113B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Read the Sheet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3011EE-7E28-48D2-07C1-2708842B4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749907"/>
            <a:ext cx="5181600" cy="4351338"/>
          </a:xfrm>
        </p:spPr>
        <p:txBody>
          <a:bodyPr>
            <a:normAutofit/>
          </a:bodyPr>
          <a:lstStyle/>
          <a:p>
            <a:pPr lvl="1"/>
            <a:r>
              <a:rPr lang="en-US"/>
              <a:t>The audit sheet is a one-page checklist of everything you must finish to graduate.</a:t>
            </a:r>
          </a:p>
          <a:p>
            <a:pPr lvl="1"/>
            <a:r>
              <a:rPr lang="en-US"/>
              <a:t>It has two halves: Graduation Requirements (left) and The Pioneer Path core curriculum (right).</a:t>
            </a:r>
          </a:p>
          <a:p>
            <a:pPr lvl="1"/>
            <a:r>
              <a:rPr lang="en-US"/>
              <a:t>Each line pairs a requirement with the hours it takes and a box to check when it is done.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17375EB-E72E-9AFA-9EA9-409A2C60E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3673" y="1749907"/>
            <a:ext cx="5562185" cy="4351338"/>
          </a:xfrm>
        </p:spPr>
        <p:txBody>
          <a:bodyPr>
            <a:normAutofit/>
          </a:bodyPr>
          <a:lstStyle/>
          <a:p>
            <a:r>
              <a:rPr lang="en-US" sz="2000"/>
              <a:t>Columns you will see:</a:t>
            </a:r>
          </a:p>
          <a:p>
            <a:r>
              <a:rPr lang="en-US" sz="2000"/>
              <a:t>HOURS = credits the requirement needs.</a:t>
            </a:r>
          </a:p>
          <a:p>
            <a:r>
              <a:rPr lang="en-US" sz="2000"/>
              <a:t>IN PROGRESS = credits you are currently enrolled in.</a:t>
            </a:r>
          </a:p>
          <a:p>
            <a:r>
              <a:rPr lang="en-US" sz="2000"/>
              <a:t>The checkbox = requirement complete.</a:t>
            </a:r>
          </a:p>
          <a:p>
            <a:r>
              <a:rPr lang="en-US" sz="2000"/>
              <a:t>The catalog is the official rule; the sheet is the map.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1377DA-AFA8-5151-362C-D0EF684F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C6D32A2-452C-40E0-B49B-3E987BF353F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0B7917-BFE2-4AA8-B9F4-5FF82A083B80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Start here: what the audit sheet is and how it works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1B2EC-89BD-48C5-9740-D2DAC88C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912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AD-27A3-EA48-7E86-3529CFE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DAA309-3749-2856-A335-06D4FAB2D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2FE50-3438-484C-7DDF-4637113B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Minimum Hours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3011EE-7E28-48D2-07C1-2708842B4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749907"/>
            <a:ext cx="5181600" cy="4351338"/>
          </a:xfrm>
        </p:spPr>
        <p:txBody>
          <a:bodyPr>
            <a:normAutofit/>
          </a:bodyPr>
          <a:lstStyle/>
          <a:p>
            <a:pPr lvl="1"/>
            <a:r>
              <a:rPr lang="en-US"/>
              <a:t>B.A., B.S., and B.F.A.: 120 hours</a:t>
            </a:r>
          </a:p>
          <a:p>
            <a:pPr lvl="1"/>
            <a:r>
              <a:rPr lang="en-US"/>
              <a:t>B.A. in Middle Childhood Education, Math/Science: 121 hours</a:t>
            </a:r>
          </a:p>
          <a:p>
            <a:pPr lvl="1"/>
            <a:r>
              <a:rPr lang="en-US"/>
              <a:t>B.S. in Petroleum Engineering: 127 to 137 hours</a:t>
            </a:r>
          </a:p>
          <a:p>
            <a:pPr lvl="1"/>
            <a:r>
              <a:rPr lang="en-US"/>
              <a:t>Totals vary with the secondary concentration you choose.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17375EB-E72E-9AFA-9EA9-409A2C60E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3673" y="1749907"/>
            <a:ext cx="556218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/>
              <a:t>The math box in the lefthand column:</a:t>
            </a:r>
            <a:endParaRPr lang="en-US"/>
          </a:p>
          <a:p>
            <a:r>
              <a:rPr lang="en-US" sz="2000"/>
              <a:t>Start with the minimum hours for your degree.</a:t>
            </a:r>
          </a:p>
          <a:p>
            <a:r>
              <a:rPr lang="en-US" sz="2000"/>
              <a:t>Add any credits earned beyond the limitations listed further down.</a:t>
            </a:r>
          </a:p>
          <a:p>
            <a:r>
              <a:rPr lang="en-US" sz="2000"/>
              <a:t>Subtract hours already completed.</a:t>
            </a:r>
          </a:p>
          <a:p>
            <a:r>
              <a:rPr lang="en-US" sz="2000"/>
              <a:t>The result is the minimum hours you still need.</a:t>
            </a:r>
          </a:p>
          <a:p>
            <a:r>
              <a:rPr lang="en-US" sz="2000"/>
              <a:t>For each degree you must complete at least the minimum number of hours – if your number of credits once you complete a major, a secondary concentration, and all general education requirements does not equal the minimum you will need to add additional electives.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1377DA-AFA8-5151-362C-D0EF684F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C6D32A2-452C-40E0-B49B-3E987BF353F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0B7917-BFE2-4AA8-B9F4-5FF82A083B80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Section 1 of the sheet: Minimum Hours by Degree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1B2EC-89BD-48C5-9740-D2DAC88C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735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AD-27A3-EA48-7E86-3529CFE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DAA309-3749-2856-A335-06D4FAB2D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2FE50-3438-484C-7DDF-4637113B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Residency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3011EE-7E28-48D2-07C1-2708842B4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749907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r>
              <a:rPr lang="en-US"/>
              <a:t>Residency means credits earned at Marietta, not transferred in.</a:t>
            </a:r>
          </a:p>
          <a:p>
            <a:pPr lvl="1"/>
            <a:r>
              <a:rPr lang="en-US"/>
              <a:t>At least 25% of your degree hours must be completed here.</a:t>
            </a:r>
          </a:p>
          <a:p>
            <a:pPr lvl="1"/>
            <a:r>
              <a:rPr lang="en-US"/>
              <a:t>At least 18 hours in your major must be taken at Marietta.</a:t>
            </a:r>
          </a:p>
          <a:p>
            <a:pPr lvl="1"/>
            <a:r>
              <a:rPr lang="en-US"/>
              <a:t>At least 6 hours in a minor or specialization must be taken here.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17375EB-E72E-9AFA-9EA9-409A2C60E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3673" y="1749907"/>
            <a:ext cx="556218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/>
              <a:t>Also, watch the transfer cap: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No more than 15 hours may be transferred in after you complete 58 credits.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Any transfer credit after that point needs pre-approval from the Registrar and your advisor.</a:t>
            </a:r>
          </a:p>
          <a:p>
            <a:r>
              <a:rPr lang="en-US" sz="2400">
                <a:ea typeface="Calibri"/>
                <a:cs typeface="Calibri"/>
              </a:rPr>
              <a:t>Approval is granted only when you are not able to take the requested transfer course(s) at MC in your remaining semesters.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1377DA-AFA8-5151-362C-D0EF684F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C6D32A2-452C-40E0-B49B-3E987BF353F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0B7917-BFE2-4AA8-B9F4-5FF82A083B80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Section 2 of the sheet: Residency Requirements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1B2EC-89BD-48C5-9740-D2DAC88C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010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AD-27A3-EA48-7E86-3529CFE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DAA309-3749-2856-A335-06D4FAB2D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2FE50-3438-484C-7DDF-4637113B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GPA and 300+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3011EE-7E28-48D2-07C1-2708842B4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749907"/>
            <a:ext cx="5181600" cy="4351338"/>
          </a:xfrm>
        </p:spPr>
        <p:txBody>
          <a:bodyPr>
            <a:normAutofit/>
          </a:bodyPr>
          <a:lstStyle/>
          <a:p>
            <a:pPr lvl="1"/>
            <a:r>
              <a:rPr lang="en-US"/>
              <a:t>At least 30 hours must be in 300 or 400 level courses.</a:t>
            </a:r>
          </a:p>
          <a:p>
            <a:pPr lvl="1"/>
            <a:r>
              <a:rPr lang="en-US"/>
              <a:t>These are advanced, specialized courses that build on earlier work.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17375EB-E72E-9AFA-9EA9-409A2C60E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1043" y="1729031"/>
            <a:ext cx="5624815" cy="3672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/>
              <a:t>Three separate GPA checks, each a 2.0 minimum: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Cumulative GPA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Major GPA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Minor or specialization GPA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Passing overall is not enough; each must clear 2.0 on its own.</a:t>
            </a:r>
            <a:endParaRPr lang="en-US" sz="2400"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1377DA-AFA8-5151-362C-D0EF684F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C6D32A2-452C-40E0-B49B-3E987BF353F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0B7917-BFE2-4AA8-B9F4-5FF82A083B80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Section 3 of the sheet: GPA and Upper-Division Requirements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1B2EC-89BD-48C5-9740-D2DAC88C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652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AD-27A3-EA48-7E86-3529CFE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DAA309-3749-2856-A335-06D4FAB2D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2FE50-3438-484C-7DDF-4637113B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Non-Overlap Rules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3011EE-7E28-48D2-07C1-2708842B4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749907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spcAft>
                <a:spcPts val="300"/>
              </a:spcAft>
              <a:buNone/>
            </a:pPr>
            <a:r>
              <a:rPr lang="en-US"/>
              <a:t>Programs must be distinct; the same course cannot count everywhere.</a:t>
            </a:r>
          </a:p>
          <a:p>
            <a:pPr lvl="1"/>
            <a:r>
              <a:rPr lang="en-US"/>
              <a:t>Each major needs 18 hours of 300+ level work that no other major uses.</a:t>
            </a:r>
          </a:p>
          <a:p>
            <a:pPr lvl="1"/>
            <a:r>
              <a:rPr lang="en-US"/>
              <a:t>Each minor needs 12 unique hours.</a:t>
            </a:r>
          </a:p>
          <a:p>
            <a:pPr lvl="1"/>
            <a:r>
              <a:rPr lang="en-US"/>
              <a:t>Each specialization needs 6 unique hours.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17375EB-E72E-9AFA-9EA9-409A2C60E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3673" y="1749907"/>
            <a:ext cx="556218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/>
              <a:t>Two credit limits that can add hours: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Courses numbered below 100 count for zero toward graduation.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Individualized courses (X95 to X98: research, independent study, internships, tutorships) cap at 9 hours, with no more than 2 hours of tutorship.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Credits beyond a cap raise your total degree hours.</a:t>
            </a:r>
            <a:endParaRPr lang="en-US" sz="2400"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1377DA-AFA8-5151-362C-D0EF684F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C6D32A2-452C-40E0-B49B-3E987BF353F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0B7917-BFE2-4AA8-B9F4-5FF82A083B80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Section 4 of the sheet: Secondary Concentration Limitations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1B2EC-89BD-48C5-9740-D2DAC88C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958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AD-27A3-EA48-7E86-3529CFE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DAA309-3749-2856-A335-06D4FAB2D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2FE50-3438-484C-7DDF-4637113B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Co-Curricular Credits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3011EE-7E28-48D2-07C1-2708842B4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749907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spcAft>
                <a:spcPts val="200"/>
              </a:spcAft>
              <a:buNone/>
            </a:pPr>
            <a:r>
              <a:rPr lang="en-US"/>
              <a:t>These are participation-based courses: activities, ensembles, practica, applied music.</a:t>
            </a:r>
          </a:p>
          <a:p>
            <a:pPr lvl="1"/>
            <a:r>
              <a:rPr lang="en-US"/>
              <a:t>You may count up to 20 co-curricular hours toward the degree in total.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/>
              <a:t>Each type also has its own sub-limit inside that 20.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Co-curricular hours fill at most 3 hours per distribution category.</a:t>
            </a:r>
          </a:p>
          <a:p>
            <a:pPr lvl="1"/>
            <a:endParaRPr lang="en-US">
              <a:ea typeface="Calibri"/>
              <a:cs typeface="Calibri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17375EB-E72E-9AFA-9EA9-409A2C60E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3673" y="1749907"/>
            <a:ext cx="556218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/>
              <a:t>Sub-limits on the sheet: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Lifetime activity courses: 4 hours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/>
              <a:t>(up to 2 varsity)</a:t>
            </a:r>
            <a:endParaRPr lang="en-US" sz="2000">
              <a:ea typeface="Calibri"/>
              <a:cs typeface="Calibri"/>
            </a:endParaRPr>
          </a:p>
          <a:p>
            <a:r>
              <a:rPr lang="en-US" sz="2400"/>
              <a:t>Applied music, leadership practica, ensembles, communication/mass media practica: 8 hours each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Theatre practica: 6 hours</a:t>
            </a:r>
          </a:p>
          <a:p>
            <a:r>
              <a:rPr lang="en-US" sz="2400"/>
              <a:t>College studies (100-level): 4 hours</a:t>
            </a:r>
            <a:endParaRPr lang="en-US" sz="2400"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1377DA-AFA8-5151-362C-D0EF684F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C6D32A2-452C-40E0-B49B-3E987BF353F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0B7917-BFE2-4AA8-B9F4-5FF82A083B80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Section 5 of the sheet: Co-Curricular Courses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1B2EC-89BD-48C5-9740-D2DAC88C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988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AD-27A3-EA48-7E86-3529CFE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DAA309-3749-2856-A335-06D4FAB2D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2FE50-3438-484C-7DDF-4637113B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Pioneer Path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3011EE-7E28-48D2-07C1-2708842B4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80" y="1739747"/>
            <a:ext cx="5557520" cy="437165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PIO 101 Information Literacy, 3 </a:t>
            </a:r>
            <a:r>
              <a:rPr lang="en-US" err="1"/>
              <a:t>hrs</a:t>
            </a:r>
            <a:endParaRPr lang="en-US" err="1">
              <a:ea typeface="Calibri"/>
              <a:cs typeface="Calibri"/>
            </a:endParaRPr>
          </a:p>
          <a:p>
            <a:r>
              <a:rPr lang="en-US"/>
              <a:t>WRIT 102 College Composition, 3 </a:t>
            </a:r>
            <a:r>
              <a:rPr lang="en-US" err="1"/>
              <a:t>hrs</a:t>
            </a:r>
            <a:r>
              <a:rPr lang="en-US"/>
              <a:t>, minimum grade C-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COMM 203 Fundamentals of Communication, 3 </a:t>
            </a:r>
            <a:r>
              <a:rPr lang="en-US" err="1"/>
              <a:t>hrs</a:t>
            </a:r>
            <a:r>
              <a:rPr lang="en-US"/>
              <a:t>, minimum grade C-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 communication proficiency course (CM), 3 </a:t>
            </a:r>
            <a:r>
              <a:rPr lang="en-US" err="1"/>
              <a:t>hrs</a:t>
            </a:r>
            <a:endParaRPr lang="en-US" err="1">
              <a:ea typeface="Calibri"/>
              <a:cs typeface="Calibri"/>
            </a:endParaRPr>
          </a:p>
          <a:p>
            <a:r>
              <a:rPr lang="en-US"/>
              <a:t>A capstone course in your major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17375EB-E72E-9AFA-9EA9-409A2C60E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433" y="1729587"/>
            <a:ext cx="5196425" cy="438181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  <a:buChar char="•"/>
            </a:pPr>
            <a:r>
              <a:rPr lang="en-US"/>
              <a:t>Transfer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/>
              <a:t>students entering with 25+ credits are exempt from PIO 101; </a:t>
            </a:r>
            <a:r>
              <a:rPr lang="en-US" i="1"/>
              <a:t>credits earned in high school do not count toward that exemption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endParaRPr lang="en-US" sz="120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First-time Freshmen entering with an associate degree that includes WRIT 102 and COMM 203 are exempt from PIO 101.</a:t>
            </a:r>
          </a:p>
          <a:p>
            <a:pPr marL="0" indent="0">
              <a:buNone/>
            </a:pPr>
            <a:endParaRPr lang="en-US" sz="2400"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1377DA-AFA8-5151-362C-D0EF684F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C6D32A2-452C-40E0-B49B-3E987BF353F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0B7917-BFE2-4AA8-B9F4-5FF82A083B80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/>
                <a:cs typeface="Arial"/>
              </a:rPr>
              <a:t>Section 6 of the sheet: Core Curriculum, 12 hours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1B2EC-89BD-48C5-9740-D2DAC88C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560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11378-C871-BBAD-AC57-4501CC5C3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2F02780-A950-798E-3002-9709626CC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C3FD68-DA10-628E-7CDA-6BAA04AB3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 fontScale="90000"/>
          </a:bodyPr>
          <a:lstStyle/>
          <a:p>
            <a:r>
              <a:rPr lang="en-US" sz="6000">
                <a:solidFill>
                  <a:srgbClr val="002855"/>
                </a:solidFill>
                <a:latin typeface="Arial"/>
                <a:cs typeface="Arial"/>
              </a:rPr>
              <a:t>The Pioneer Path &amp; Sequencing</a:t>
            </a:r>
            <a:endParaRPr lang="en-US" sz="6000">
              <a:solidFill>
                <a:srgbClr val="0028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BE8B4F0-97A8-EC9B-FECF-B15A461078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0" y="1602587"/>
            <a:ext cx="5557520" cy="437165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>
                <a:ea typeface="Calibri"/>
                <a:cs typeface="Calibri"/>
              </a:rPr>
              <a:t>Details that trip students up:</a:t>
            </a:r>
            <a:endParaRPr lang="en-US"/>
          </a:p>
          <a:p>
            <a:r>
              <a:rPr lang="en-US" sz="2400">
                <a:ea typeface="Calibri"/>
                <a:cs typeface="Calibri"/>
              </a:rPr>
              <a:t>WRIT 102 with a C- or better is required before COMM 203.</a:t>
            </a:r>
            <a:endParaRPr lang="en-US"/>
          </a:p>
          <a:p>
            <a:r>
              <a:rPr lang="en-US" sz="2400">
                <a:ea typeface="Calibri"/>
                <a:cs typeface="Calibri"/>
              </a:rPr>
              <a:t>PIO 101 is also required before COMM 203, unless exempt as previously noted</a:t>
            </a:r>
          </a:p>
          <a:p>
            <a:r>
              <a:rPr lang="en-US" sz="2400">
                <a:ea typeface="Calibri"/>
                <a:cs typeface="Calibri"/>
              </a:rPr>
              <a:t>Both WRIT 102 &amp; COMM 203 with a C- or better are required before any Communication Proficiency course</a:t>
            </a:r>
          </a:p>
          <a:p>
            <a:r>
              <a:rPr lang="en-US" sz="2400">
                <a:ea typeface="Calibri"/>
                <a:cs typeface="Calibri"/>
              </a:rPr>
              <a:t>Communication Proficiency must be completed prior to enrollment in capstone.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86F3995-C171-8372-3101-4998A2B9DE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8633" y="1424787"/>
            <a:ext cx="5196425" cy="438181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/>
          </a:p>
          <a:p>
            <a:r>
              <a:rPr lang="en-US" sz="2400"/>
              <a:t>Communication proficiency is any upper-level CM-designated course and may also count elsewhere, e.g., toward the distribution requirements and/or a major, minor, or specialization.</a:t>
            </a:r>
            <a:endParaRPr lang="en-US">
              <a:ea typeface="Calibri"/>
              <a:cs typeface="Calibri"/>
            </a:endParaRPr>
          </a:p>
          <a:p>
            <a:endParaRPr lang="en-US" sz="2400"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083940-8867-F234-07DF-B00BADC3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93FC69E6-6A89-9F7E-10FA-5FFC4FDC136E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F0171F-1BB8-9FF3-F87D-B19AC85A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83991F-4613-081B-3BDE-D851730E3886}"/>
              </a:ext>
            </a:extLst>
          </p:cNvPr>
          <p:cNvSpPr txBox="1"/>
          <p:nvPr/>
        </p:nvSpPr>
        <p:spPr>
          <a:xfrm>
            <a:off x="774700" y="1041400"/>
            <a:ext cx="99695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i="1">
                <a:solidFill>
                  <a:srgbClr val="67B7E5"/>
                </a:solidFill>
                <a:latin typeface="Georgia"/>
              </a:rPr>
              <a:t>Put the fries in the bag, bro.</a:t>
            </a:r>
            <a:endParaRPr lang="en-US" sz="28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470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AD-27A3-EA48-7E86-3529CFE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DAA309-3749-2856-A335-06D4FAB2D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2FE50-3438-484C-7DDF-4637113B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Concentration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3011EE-7E28-48D2-07C1-2708842B4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749907"/>
            <a:ext cx="5181600" cy="435133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lvl="1"/>
            <a:r>
              <a:rPr lang="en-US"/>
              <a:t>Beyond your major, most students complete a secondary concentration.</a:t>
            </a:r>
          </a:p>
          <a:p>
            <a:pPr lvl="1"/>
            <a:r>
              <a:rPr lang="en-US"/>
              <a:t>It can be a second major, a minor, or a specialization.</a:t>
            </a:r>
          </a:p>
          <a:p>
            <a:pPr lvl="1"/>
            <a:r>
              <a:rPr lang="en-US"/>
              <a:t>Write the one you have declared on the blank line.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Students entering with an associate degree may request a waiver.</a:t>
            </a:r>
          </a:p>
          <a:p>
            <a:pPr lvl="1"/>
            <a:endParaRPr lang="en-US">
              <a:ea typeface="Calibri"/>
              <a:cs typeface="Calibri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17375EB-E72E-9AFA-9EA9-409A2C60E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3673" y="1749907"/>
            <a:ext cx="5562185" cy="435133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sz="2400"/>
              <a:t>Why it exists: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It adds depth in a second discipline and a second way of knowing.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It strengthens your ability to connect ideas across fields.</a:t>
            </a:r>
          </a:p>
          <a:p>
            <a:pPr marL="0" indent="0">
              <a:buNone/>
            </a:pPr>
            <a:r>
              <a:rPr lang="en-US" sz="2400">
                <a:ea typeface="Calibri"/>
                <a:cs typeface="Calibri"/>
              </a:rPr>
              <a:t>Majors Exempt from Secondary Concentration:</a:t>
            </a:r>
          </a:p>
          <a:p>
            <a:r>
              <a:rPr lang="en-US" sz="2400">
                <a:ea typeface="Calibri"/>
                <a:cs typeface="Calibri"/>
              </a:rPr>
              <a:t>Petroleum Engineering</a:t>
            </a:r>
          </a:p>
          <a:p>
            <a:r>
              <a:rPr lang="en-US" sz="2400">
                <a:ea typeface="Calibri"/>
                <a:cs typeface="Calibri"/>
              </a:rPr>
              <a:t>All education programs </a:t>
            </a:r>
            <a:r>
              <a:rPr lang="en-US" sz="2400" i="1">
                <a:ea typeface="Calibri"/>
                <a:cs typeface="Calibri"/>
              </a:rPr>
              <a:t>leading to licensure</a:t>
            </a:r>
          </a:p>
          <a:p>
            <a:r>
              <a:rPr lang="en-US" sz="2400">
                <a:ea typeface="Calibri"/>
                <a:cs typeface="Calibri"/>
              </a:rPr>
              <a:t>BFA in Theatre</a:t>
            </a:r>
          </a:p>
          <a:p>
            <a:r>
              <a:rPr lang="en-US" sz="2400">
                <a:ea typeface="Calibri"/>
                <a:cs typeface="Calibri"/>
              </a:rPr>
              <a:t>Dual-degree programs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1377DA-AFA8-5151-362C-D0EF684F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C6D32A2-452C-40E0-B49B-3E987BF353F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0B7917-BFE2-4AA8-B9F4-5FF82A083B80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Section 7 of the sheet: your second area of study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1B2EC-89BD-48C5-9740-D2DAC88C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694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CD518-EDDC-29E2-A675-B366B6A1D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46B896-9856-0109-9503-9DE1980E4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25A54-1742-0496-122F-1BBFB840B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/>
                <a:cs typeface="Arial"/>
              </a:rPr>
              <a:t>Optional Concentrations</a:t>
            </a:r>
            <a:endParaRPr lang="en-US" sz="6000">
              <a:solidFill>
                <a:srgbClr val="0028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886D79-0009-E699-0C70-444B18511D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958" y="1741731"/>
            <a:ext cx="5966042" cy="43699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1" indent="0">
              <a:buNone/>
            </a:pPr>
            <a:r>
              <a:rPr lang="en-US"/>
              <a:t>Students may choose to complete more than one secondary concentration, with some limitations: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A maximum of two majors</a:t>
            </a:r>
          </a:p>
          <a:p>
            <a:pPr lvl="1"/>
            <a:r>
              <a:rPr lang="en-US">
                <a:ea typeface="Calibri"/>
                <a:cs typeface="Calibri"/>
              </a:rPr>
              <a:t>A maximum of three minors and/or specializations</a:t>
            </a:r>
          </a:p>
          <a:p>
            <a:pPr lvl="1"/>
            <a:r>
              <a:rPr lang="en-US">
                <a:ea typeface="Calibri"/>
                <a:cs typeface="Calibri"/>
              </a:rPr>
              <a:t>The limits do NOT include Honors</a:t>
            </a:r>
          </a:p>
          <a:p>
            <a:pPr lvl="1"/>
            <a:r>
              <a:rPr lang="en-US">
                <a:ea typeface="Calibri"/>
                <a:cs typeface="Calibri"/>
              </a:rPr>
              <a:t>All program additions must be declared by the midpoint of the junior year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2400" err="1">
                <a:ea typeface="Calibri"/>
                <a:cs typeface="Calibri"/>
              </a:rPr>
              <a:t>i</a:t>
            </a:r>
            <a:r>
              <a:rPr lang="en-US" sz="2400">
                <a:ea typeface="Calibri"/>
                <a:cs typeface="Calibri"/>
              </a:rPr>
              <a:t>.e., by the start of the term after completion of 74 total credit hours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577974B-6B6C-7071-0817-A85BB2A6E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98973" y="1737207"/>
            <a:ext cx="5422485" cy="43767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400"/>
              <a:t>Impact on aid: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Only courses taken toward declared program requirements are aid eligible.</a:t>
            </a:r>
          </a:p>
          <a:p>
            <a:r>
              <a:rPr lang="en-US" sz="2400">
                <a:ea typeface="Calibri"/>
                <a:cs typeface="Calibri"/>
              </a:rPr>
              <a:t>The maximum time frame still applies (aid for no more than 150% of the </a:t>
            </a:r>
            <a:r>
              <a:rPr lang="en-US" sz="2400" i="1">
                <a:ea typeface="Calibri"/>
                <a:cs typeface="Calibri"/>
              </a:rPr>
              <a:t>minimum </a:t>
            </a:r>
            <a:r>
              <a:rPr lang="en-US" sz="2400">
                <a:ea typeface="Calibri"/>
                <a:cs typeface="Calibri"/>
              </a:rPr>
              <a:t>credits required for the degree).</a:t>
            </a:r>
          </a:p>
          <a:p>
            <a:r>
              <a:rPr lang="en-US" sz="2400">
                <a:ea typeface="Calibri"/>
                <a:cs typeface="Calibri"/>
              </a:rPr>
              <a:t>Check Self-Service to be sure your programs are declared (My Progress)</a:t>
            </a:r>
          </a:p>
          <a:p>
            <a:r>
              <a:rPr lang="en-US" sz="2400">
                <a:ea typeface="Calibri"/>
                <a:cs typeface="Calibri"/>
              </a:rPr>
              <a:t>Exceptions for late declarations will be considered by the Registrar and the Director of Financial Aid.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3BAD1B-94E7-C26C-6585-F8AF50531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F5BAA9B7-15F1-8CB5-9636-804FFD5E59BC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32AF457-7CC8-A22A-5BC1-A49DFE1EDED4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/>
                <a:cs typeface="Arial"/>
              </a:rPr>
              <a:t>For those who want to study all the things!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EF042A-403B-4B92-F232-326D9BE41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68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AD-27A3-EA48-7E86-3529CFE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DAA309-3749-2856-A335-06D4FAB2D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2FE50-3438-484C-7DDF-4637113B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Experiential Education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3011EE-7E28-48D2-07C1-2708842B4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749907"/>
            <a:ext cx="5181600" cy="4351338"/>
          </a:xfrm>
        </p:spPr>
        <p:txBody>
          <a:bodyPr>
            <a:normAutofit/>
          </a:bodyPr>
          <a:lstStyle/>
          <a:p>
            <a:pPr lvl="1"/>
            <a:r>
              <a:rPr lang="en-US"/>
              <a:t>Every student completes at least one approved, transcribed and graded experiential component.</a:t>
            </a:r>
          </a:p>
          <a:p>
            <a:pPr lvl="1"/>
            <a:r>
              <a:rPr lang="en-US"/>
              <a:t>It is learning by doing, plus structured reflection on what the experience meant.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17375EB-E72E-9AFA-9EA9-409A2C60E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3673" y="1749907"/>
            <a:ext cx="556218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/>
              <a:t>Ways to fulfill it include: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/>
              <a:t>Study abroad, when combined with COLL 350 and COLL 450, or a short-term, faculty-led international trip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/>
              <a:t>A </a:t>
            </a:r>
            <a:r>
              <a:rPr lang="en-US" sz="2200" err="1"/>
              <a:t>transcripted</a:t>
            </a:r>
            <a:r>
              <a:rPr lang="en-US" sz="2200"/>
              <a:t> research or creative project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/>
              <a:t>A </a:t>
            </a:r>
            <a:r>
              <a:rPr lang="en-US" sz="2200" err="1"/>
              <a:t>transcripted</a:t>
            </a:r>
            <a:r>
              <a:rPr lang="en-US" sz="2200"/>
              <a:t> internship or field experience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/>
              <a:t>A designated </a:t>
            </a:r>
            <a:r>
              <a:rPr lang="en-US" sz="2200" err="1"/>
              <a:t>XEd</a:t>
            </a:r>
            <a:r>
              <a:rPr lang="en-US" sz="2200"/>
              <a:t> course</a:t>
            </a:r>
            <a:endParaRPr lang="en-US" sz="2200">
              <a:ea typeface="Calibri"/>
              <a:cs typeface="Calibri"/>
            </a:endParaRPr>
          </a:p>
          <a:p>
            <a:endParaRPr lang="en-US" sz="2200"/>
          </a:p>
          <a:p>
            <a:pPr marL="0" indent="0" algn="ctr">
              <a:buNone/>
            </a:pPr>
            <a:r>
              <a:rPr lang="en-US" sz="2200" i="1"/>
              <a:t>Confirm your choice is approved before you count on it.</a:t>
            </a:r>
            <a:endParaRPr lang="en-US" sz="2200" i="1"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1377DA-AFA8-5151-362C-D0EF684F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C6D32A2-452C-40E0-B49B-3E987BF353F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0B7917-BFE2-4AA8-B9F4-5FF82A083B80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Section 8 of the sheet: the Pioneer TRAIL, 0 to 3 hours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1B2EC-89BD-48C5-9740-D2DAC88C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883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AD-27A3-EA48-7E86-3529CFE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DAA309-3749-2856-A335-06D4FAB2D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2FE50-3438-484C-7DDF-4637113B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Perspectives (MX)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3011EE-7E28-48D2-07C1-2708842B4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749907"/>
            <a:ext cx="5181600" cy="4351338"/>
          </a:xfrm>
        </p:spPr>
        <p:txBody>
          <a:bodyPr>
            <a:normAutofit/>
          </a:bodyPr>
          <a:lstStyle/>
          <a:p>
            <a:pPr lvl="1"/>
            <a:r>
              <a:rPr lang="en-US"/>
              <a:t>Two 3-hour MX courses prepare you for a diverse, interconnected world.</a:t>
            </a:r>
          </a:p>
          <a:p>
            <a:pPr lvl="1"/>
            <a:r>
              <a:rPr lang="en-US"/>
              <a:t>They address culture, human difference, and global comparison.</a:t>
            </a:r>
          </a:p>
          <a:p>
            <a:pPr lvl="1"/>
            <a:r>
              <a:rPr lang="en-US"/>
              <a:t>Topics include race, ethnicity, gender, ability, religion, language, class, and sexual orientation.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17375EB-E72E-9AFA-9EA9-409A2C60E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3673" y="1749907"/>
            <a:ext cx="556218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/>
              <a:t>How MX behaves on the sheet: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MX courses can carry any prefix, unlike distribution categories.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An MX course may also satisfy a distribution requirement, which is why the sheet says these may also be counted below.</a:t>
            </a:r>
            <a:endParaRPr lang="en-US" sz="2400"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1377DA-AFA8-5151-362C-D0EF684F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C6D32A2-452C-40E0-B49B-3E987BF353F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0B7917-BFE2-4AA8-B9F4-5FF82A083B80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Section 9 of the sheet: Perspectives, 6 hours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1B2EC-89BD-48C5-9740-D2DAC88C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694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AD-27A3-EA48-7E86-3529CFE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DAA309-3749-2856-A335-06D4FAB2D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2FE50-3438-484C-7DDF-4637113B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Distribution: 28 Hours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3011EE-7E28-48D2-07C1-2708842B4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9700" y="1729587"/>
            <a:ext cx="5537200" cy="43818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/>
              <a:t>Quantitative Reasoning (QR), 3 hours: describing and solving problems mathematically.</a:t>
            </a:r>
          </a:p>
          <a:p>
            <a:pPr lvl="1"/>
            <a:r>
              <a:rPr lang="en-US"/>
              <a:t>Artistic Expression (AE), 6 hours: making and examining creative work.</a:t>
            </a:r>
          </a:p>
          <a:p>
            <a:pPr lvl="1"/>
            <a:r>
              <a:rPr lang="en-US"/>
              <a:t>Civilization and Culture (CC), 6 hours: how cultures and institutions form and interact.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Social Analysis (SA), 6 hours: studying human behavior and relationships through evidence.</a:t>
            </a:r>
            <a:endParaRPr lang="en-US"/>
          </a:p>
          <a:p>
            <a:pPr lvl="1"/>
            <a:endParaRPr lang="en-US">
              <a:ea typeface="Calibri"/>
              <a:cs typeface="Calibri"/>
            </a:endParaRPr>
          </a:p>
          <a:p>
            <a:pPr lvl="1"/>
            <a:endParaRPr lang="en-US">
              <a:ea typeface="Calibri"/>
              <a:cs typeface="Calibri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17375EB-E72E-9AFA-9EA9-409A2C60E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3673" y="1749907"/>
            <a:ext cx="556218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Scientific Inquiry (SIC/SIB), 7-8 hours: understanding the natural world, including at least one 4-credit lab course.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Together these five total 28 hours.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Designated major or secondary concentration courses may also count in as distribution courses. (They can "double dip").</a:t>
            </a:r>
            <a:endParaRPr lang="en-US" sz="2400"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1377DA-AFA8-5151-362C-D0EF684F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C6D32A2-452C-40E0-B49B-3E987BF353F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0B7917-BFE2-4AA8-B9F4-5FF82A083B80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Section 10 of the sheet: the five distribution categories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1B2EC-89BD-48C5-9740-D2DAC88C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531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AD-27A3-EA48-7E86-3529CFE3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DAA309-3749-2856-A335-06D4FAB2D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2FE50-3438-484C-7DDF-4637113B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0028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Courses Count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53011EE-7E28-48D2-07C1-2708842B4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749907"/>
            <a:ext cx="5181600" cy="4351338"/>
          </a:xfrm>
        </p:spPr>
        <p:txBody>
          <a:bodyPr>
            <a:normAutofit/>
          </a:bodyPr>
          <a:lstStyle/>
          <a:p>
            <a:pPr lvl="1"/>
            <a:r>
              <a:rPr lang="en-US"/>
              <a:t>Prefixes that generally qualify:</a:t>
            </a:r>
          </a:p>
          <a:p>
            <a:pPr lvl="1"/>
            <a:r>
              <a:rPr lang="en-US"/>
              <a:t>QR: MATH</a:t>
            </a:r>
          </a:p>
          <a:p>
            <a:pPr lvl="1"/>
            <a:r>
              <a:rPr lang="en-US"/>
              <a:t>AE: ART, DANC, ENGL, GRPH, MUSC, THEA, WRIT (not 101/102)</a:t>
            </a:r>
          </a:p>
          <a:p>
            <a:pPr lvl="1"/>
            <a:r>
              <a:rPr lang="en-US"/>
              <a:t>CC: ARTH, HIST, PHIL, RELI, plus modern languages</a:t>
            </a:r>
          </a:p>
          <a:p>
            <a:pPr lvl="1"/>
            <a:r>
              <a:rPr lang="en-US"/>
              <a:t>SA: ECON, ENTR, ENVS, GEND, MASS, MNGT, MKTG, POLS, SOCI, COMM (not 203)</a:t>
            </a:r>
          </a:p>
          <a:p>
            <a:pPr lvl="1"/>
            <a:r>
              <a:rPr lang="en-US"/>
              <a:t>SIC/SIB: ASTR, BIOL, CHEM, ENGY, ENVR, GEOL, PHYS, PSYC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17375EB-E72E-9AFA-9EA9-409A2C60E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3673" y="1749907"/>
            <a:ext cx="556218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The word generally matters: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Some courses outside these prefixes are approved for a category, and some inside are excluded.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The catalog and course schedule label each course with its actual category; check there before you register.</a:t>
            </a:r>
          </a:p>
          <a:p>
            <a:r>
              <a:rPr lang="en-US" sz="2400">
                <a:ea typeface="Calibri"/>
                <a:cs typeface="Calibri"/>
              </a:rPr>
              <a:t>Use the advanced search feature in the Self-Service course catalog or the Search button from "My Progress" to find available gen ed courses.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1377DA-AFA8-5151-362C-D0EF684F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C6D32A2-452C-40E0-B49B-3E987BF353F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0B7917-BFE2-4AA8-B9F4-5FF82A083B80}"/>
              </a:ext>
            </a:extLst>
          </p:cNvPr>
          <p:cNvSpPr txBox="1">
            <a:spLocks/>
          </p:cNvSpPr>
          <p:nvPr/>
        </p:nvSpPr>
        <p:spPr>
          <a:xfrm>
            <a:off x="560438" y="122033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back of the sheet: prefixes, exceptions, and fine print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1B2EC-89BD-48C5-9740-D2DAC88C5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967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0AE6A-18DD-6C9E-B5E6-CA4FAB9D8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B486F-0B83-423F-2664-B18D51EFB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724789" y="390792"/>
            <a:ext cx="742421" cy="12192000"/>
          </a:xfrm>
          <a:prstGeom prst="rect">
            <a:avLst/>
          </a:prstGeom>
          <a:solidFill>
            <a:srgbClr val="002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AA604F-0E98-25EC-E5B7-826BFD0A7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0" y="254947"/>
            <a:ext cx="11044382" cy="914400"/>
          </a:xfrm>
        </p:spPr>
        <p:txBody>
          <a:bodyPr>
            <a:normAutofit fontScale="90000"/>
          </a:bodyPr>
          <a:lstStyle/>
          <a:p>
            <a:r>
              <a:rPr lang="en-US" sz="6000">
                <a:solidFill>
                  <a:srgbClr val="002855"/>
                </a:solidFill>
                <a:latin typeface="Arial"/>
                <a:cs typeface="Arial"/>
              </a:rPr>
              <a:t>You are the master of your destiny!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5840EA-4BA8-3089-12A3-38B2A6001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80" y="1729587"/>
            <a:ext cx="11074400" cy="43818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Resources available to support your planning:</a:t>
            </a:r>
          </a:p>
          <a:p>
            <a:r>
              <a:rPr lang="en-US">
                <a:ea typeface="Calibri"/>
                <a:cs typeface="Calibri"/>
              </a:rPr>
              <a:t>Use Self-Service Course Planning to map out all four years.</a:t>
            </a:r>
          </a:p>
          <a:p>
            <a:r>
              <a:rPr lang="en-US">
                <a:ea typeface="Calibri"/>
                <a:cs typeface="Calibri"/>
              </a:rPr>
              <a:t>Confirm your plan with your academic advisor each semester and before making schedule changes.</a:t>
            </a:r>
            <a:endParaRPr lang="en-US"/>
          </a:p>
          <a:p>
            <a:r>
              <a:rPr lang="en-US">
                <a:ea typeface="Calibri"/>
                <a:cs typeface="Calibri"/>
              </a:rPr>
              <a:t>Refer to the college catalog frequently.</a:t>
            </a:r>
          </a:p>
          <a:p>
            <a:r>
              <a:rPr lang="en-US">
                <a:ea typeface="Calibri"/>
                <a:cs typeface="Calibri"/>
              </a:rPr>
              <a:t>The Records Office is available to help you understand the graduation requirements and how they apply to your specific academic program.</a:t>
            </a:r>
          </a:p>
          <a:p>
            <a:r>
              <a:rPr lang="en-US">
                <a:ea typeface="Calibri"/>
                <a:cs typeface="Calibri"/>
              </a:rPr>
              <a:t>Your faculty advisor is your point of contact for assistance with selecting classes and monitoring your progress toward degree completion.</a:t>
            </a:r>
          </a:p>
          <a:p>
            <a:endParaRPr lang="en-US">
              <a:ea typeface="Calibri"/>
              <a:cs typeface="Calibri"/>
            </a:endParaRPr>
          </a:p>
          <a:p>
            <a:pPr lvl="1"/>
            <a:endParaRPr lang="en-US">
              <a:ea typeface="Calibri"/>
              <a:cs typeface="Calibri"/>
            </a:endParaRPr>
          </a:p>
        </p:txBody>
      </p:sp>
      <p:pic>
        <p:nvPicPr>
          <p:cNvPr id="8" name="Picture 7" descr="A white building with a tower in a black background">
            <a:extLst>
              <a:ext uri="{FF2B5EF4-FFF2-40B4-BE49-F238E27FC236}">
                <a16:creationId xmlns:a16="http://schemas.microsoft.com/office/drawing/2014/main" id="{84509115-181C-418D-8785-172862D07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8" y="6186196"/>
            <a:ext cx="452582" cy="5580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2E19B029-F883-AC20-0A5D-8C49FFFC4D65}"/>
              </a:ext>
            </a:extLst>
          </p:cNvPr>
          <p:cNvSpPr txBox="1">
            <a:spLocks/>
          </p:cNvSpPr>
          <p:nvPr/>
        </p:nvSpPr>
        <p:spPr>
          <a:xfrm>
            <a:off x="2447636" y="6305767"/>
            <a:ext cx="9144000" cy="4572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 </a:t>
            </a:r>
            <a:r>
              <a:rPr lang="en-US">
                <a:solidFill>
                  <a:srgbClr val="69B3E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Marietta College  </a:t>
            </a:r>
            <a:r>
              <a:rPr lang="en-US" i="1">
                <a:solidFill>
                  <a:srgbClr val="69B3E7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|  Made for You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A5B178B-BB96-1379-2476-692CF532AF67}"/>
              </a:ext>
            </a:extLst>
          </p:cNvPr>
          <p:cNvSpPr txBox="1">
            <a:spLocks/>
          </p:cNvSpPr>
          <p:nvPr/>
        </p:nvSpPr>
        <p:spPr>
          <a:xfrm>
            <a:off x="560438" y="1139052"/>
            <a:ext cx="10515600" cy="487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>
                <a:solidFill>
                  <a:srgbClr val="67B7E5"/>
                </a:solidFill>
                <a:latin typeface="Georgia"/>
                <a:cs typeface="Arial"/>
              </a:rPr>
              <a:t>You are responsible for knowing and meeting your requirements.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FD341-280B-FF7A-06E8-3D8D876B8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184332"/>
          </a:xfrm>
          <a:prstGeom prst="rect">
            <a:avLst/>
          </a:prstGeom>
          <a:solidFill>
            <a:srgbClr val="69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9B3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082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2168EDE8CE844F89D6628D3017ACDC" ma:contentTypeVersion="20" ma:contentTypeDescription="Create a new document." ma:contentTypeScope="" ma:versionID="2a08998c99913a9975d8be5d8c5875fd">
  <xsd:schema xmlns:xsd="http://www.w3.org/2001/XMLSchema" xmlns:xs="http://www.w3.org/2001/XMLSchema" xmlns:p="http://schemas.microsoft.com/office/2006/metadata/properties" xmlns:ns1="http://schemas.microsoft.com/sharepoint/v3" xmlns:ns3="1cbd6f2e-9eb5-4e92-a838-6a541fc5cb33" xmlns:ns4="3c0ae30f-06a5-41a3-80ed-046fddbb887e" targetNamespace="http://schemas.microsoft.com/office/2006/metadata/properties" ma:root="true" ma:fieldsID="2691a79b51748cd5520a104ce8f01759" ns1:_="" ns3:_="" ns4:_="">
    <xsd:import namespace="http://schemas.microsoft.com/sharepoint/v3"/>
    <xsd:import namespace="1cbd6f2e-9eb5-4e92-a838-6a541fc5cb33"/>
    <xsd:import namespace="3c0ae30f-06a5-41a3-80ed-046fddbb887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bd6f2e-9eb5-4e92-a838-6a541fc5cb3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ae30f-06a5-41a3-80ed-046fddbb88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activity xmlns="3c0ae30f-06a5-41a3-80ed-046fddbb887e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EAA0B8-F88F-474E-B276-FF4482D32B96}">
  <ds:schemaRefs>
    <ds:schemaRef ds:uri="1cbd6f2e-9eb5-4e92-a838-6a541fc5cb33"/>
    <ds:schemaRef ds:uri="3c0ae30f-06a5-41a3-80ed-046fddbb88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2A87CDF-32E7-48B7-B5EC-BAC2C09C34CB}">
  <ds:schemaRefs>
    <ds:schemaRef ds:uri="1cbd6f2e-9eb5-4e92-a838-6a541fc5cb33"/>
    <ds:schemaRef ds:uri="3c0ae30f-06a5-41a3-80ed-046fddbb887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EA6335-4C00-44CC-AC7D-60B487BF69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1863</Words>
  <Application>Microsoft Office PowerPoint</Application>
  <PresentationFormat>Widescreen</PresentationFormat>
  <Paragraphs>190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Georgia</vt:lpstr>
      <vt:lpstr>Wingdings</vt:lpstr>
      <vt:lpstr>Office Theme</vt:lpstr>
      <vt:lpstr>Graduation Requirements</vt:lpstr>
      <vt:lpstr>How to Read the Sheet</vt:lpstr>
      <vt:lpstr>Minimum Hours</vt:lpstr>
      <vt:lpstr>Residency</vt:lpstr>
      <vt:lpstr>GPA and 300+ Level</vt:lpstr>
      <vt:lpstr>Non-Overlap Rules</vt:lpstr>
      <vt:lpstr>Co-Curricular Credits</vt:lpstr>
      <vt:lpstr>The Pioneer Path</vt:lpstr>
      <vt:lpstr>The Pioneer Path &amp; Sequencing</vt:lpstr>
      <vt:lpstr>Secondary Concentration</vt:lpstr>
      <vt:lpstr>Optional Concentrations</vt:lpstr>
      <vt:lpstr>Experiential Education</vt:lpstr>
      <vt:lpstr>Perspectives (MX)</vt:lpstr>
      <vt:lpstr>Distribution: 28 Hours</vt:lpstr>
      <vt:lpstr>Which Courses Count</vt:lpstr>
      <vt:lpstr>You are the master of your destiny!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#2</dc:title>
  <dc:creator>Linda Lockhart</dc:creator>
  <cp:lastModifiedBy>Linda Lockhart</cp:lastModifiedBy>
  <cp:revision>5</cp:revision>
  <dcterms:created xsi:type="dcterms:W3CDTF">2025-10-29T21:56:47Z</dcterms:created>
  <dcterms:modified xsi:type="dcterms:W3CDTF">2026-09-30T23:51:45Z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0x0101003E2168EDE8CE844F89D6628D3017ACDC</vt:lpwstr>
  </property>
</Properties>
</file>